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113" autoAdjust="0"/>
    <p:restoredTop sz="94150" autoAdjust="0"/>
  </p:normalViewPr>
  <p:slideViewPr>
    <p:cSldViewPr snapToGrid="0">
      <p:cViewPr varScale="1">
        <p:scale>
          <a:sx n="83" d="100"/>
          <a:sy n="83" d="100"/>
        </p:scale>
        <p:origin x="292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36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2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38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553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93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131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45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533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963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9850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680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DF109-EA22-4C5D-A028-3E0D7C540913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2E4C-CF61-4F53-A746-BDDEDBFF079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91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/>
          <p:cNvGrpSpPr/>
          <p:nvPr/>
        </p:nvGrpSpPr>
        <p:grpSpPr>
          <a:xfrm>
            <a:off x="-1191064" y="488356"/>
            <a:ext cx="8259372" cy="7480723"/>
            <a:chOff x="-1191064" y="488356"/>
            <a:chExt cx="8259372" cy="7480723"/>
          </a:xfrm>
        </p:grpSpPr>
        <p:pic>
          <p:nvPicPr>
            <p:cNvPr id="43" name="図 42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682" t="10302" r="20530" b="11314"/>
            <a:stretch/>
          </p:blipFill>
          <p:spPr>
            <a:xfrm flipV="1">
              <a:off x="0" y="1093760"/>
              <a:ext cx="6711288" cy="6711286"/>
            </a:xfrm>
            <a:prstGeom prst="rect">
              <a:avLst/>
            </a:prstGeom>
          </p:spPr>
        </p:pic>
        <p:sp>
          <p:nvSpPr>
            <p:cNvPr id="29" name="正方形/長方形 28"/>
            <p:cNvSpPr/>
            <p:nvPr/>
          </p:nvSpPr>
          <p:spPr>
            <a:xfrm>
              <a:off x="-1191064" y="488356"/>
              <a:ext cx="5045522" cy="378859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33300" b="1" dirty="0">
                  <a:solidFill>
                    <a:srgbClr val="FF0000"/>
                  </a:solidFill>
                  <a:latin typeface="Sitka Small" panose="02000505000000020004" pitchFamily="2" charset="0"/>
                  <a:ea typeface="メイリオ" panose="020B0604030504040204" pitchFamily="50" charset="-128"/>
                </a:rPr>
                <a:t>4</a:t>
              </a:r>
              <a:endParaRPr kumimoji="1" lang="en-US" altLang="ja-JP" sz="333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0" y="3327068"/>
              <a:ext cx="6858000" cy="36053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rIns="0"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ja-JP" altLang="en-US" sz="5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国公立大志願者合格率</a:t>
              </a:r>
              <a:endParaRPr kumimoji="1" lang="en-US" altLang="ja-JP" sz="54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5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75</a:t>
              </a:r>
              <a:r>
                <a:rPr kumimoji="1" lang="ja-JP" altLang="en-US" sz="5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％</a:t>
              </a:r>
              <a:r>
                <a:rPr kumimoji="1" lang="ja-JP" altLang="en-US" sz="48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超え！</a:t>
              </a:r>
              <a:endParaRPr kumimoji="1" lang="en-US" altLang="ja-JP" sz="48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1478" y="1240821"/>
              <a:ext cx="2620567" cy="2667783"/>
            </a:xfrm>
            <a:prstGeom prst="rect">
              <a:avLst/>
            </a:prstGeom>
          </p:spPr>
        </p:pic>
        <p:grpSp>
          <p:nvGrpSpPr>
            <p:cNvPr id="52" name="グループ化 51"/>
            <p:cNvGrpSpPr/>
            <p:nvPr/>
          </p:nvGrpSpPr>
          <p:grpSpPr>
            <a:xfrm>
              <a:off x="-28352" y="6820189"/>
              <a:ext cx="6800018" cy="1148890"/>
              <a:chOff x="1424507" y="3273930"/>
              <a:chExt cx="7235058" cy="1222394"/>
            </a:xfrm>
          </p:grpSpPr>
          <p:grpSp>
            <p:nvGrpSpPr>
              <p:cNvPr id="48" name="グループ化 47"/>
              <p:cNvGrpSpPr/>
              <p:nvPr/>
            </p:nvGrpSpPr>
            <p:grpSpPr>
              <a:xfrm>
                <a:off x="1532722" y="3273930"/>
                <a:ext cx="7029839" cy="1222394"/>
                <a:chOff x="1237290" y="3682574"/>
                <a:chExt cx="7029839" cy="1222394"/>
              </a:xfrm>
            </p:grpSpPr>
            <p:pic>
              <p:nvPicPr>
                <p:cNvPr id="45" name="図 44"/>
                <p:cNvPicPr>
                  <a:picLocks noChangeAspect="1"/>
                </p:cNvPicPr>
                <p:nvPr/>
              </p:nvPicPr>
              <p:blipFill>
                <a:blip r:embed="rId4" cstate="print">
                  <a:duotone>
                    <a:prstClr val="black"/>
                    <a:schemeClr val="tx2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237290" y="3682574"/>
                  <a:ext cx="1796538" cy="1212663"/>
                </a:xfrm>
                <a:prstGeom prst="rect">
                  <a:avLst/>
                </a:prstGeom>
              </p:spPr>
            </p:pic>
            <p:pic>
              <p:nvPicPr>
                <p:cNvPr id="47" name="図 46"/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573018" y="3761443"/>
                  <a:ext cx="1694111" cy="1143525"/>
                </a:xfrm>
                <a:prstGeom prst="rect">
                  <a:avLst/>
                </a:prstGeom>
              </p:spPr>
            </p:pic>
          </p:grpSp>
          <p:sp>
            <p:nvSpPr>
              <p:cNvPr id="49" name="正方形/長方形 48"/>
              <p:cNvSpPr/>
              <p:nvPr/>
            </p:nvSpPr>
            <p:spPr>
              <a:xfrm>
                <a:off x="1424507" y="3557422"/>
                <a:ext cx="1904753" cy="7810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246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2023</a:t>
                </a:r>
                <a:r>
                  <a:rPr kumimoji="1" lang="ja-JP" altLang="en-US" sz="1246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年度入試</a:t>
                </a:r>
                <a:endParaRPr kumimoji="1" lang="en-US" altLang="ja-JP" sz="1246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  <a:p>
                <a:pPr algn="ctr"/>
                <a:r>
                  <a:rPr kumimoji="1" lang="en-US" altLang="ja-JP" sz="3600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76</a:t>
                </a:r>
                <a:r>
                  <a:rPr kumimoji="1" lang="ja-JP" altLang="en-US" sz="3600" dirty="0"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％</a:t>
                </a:r>
                <a:endParaRPr kumimoji="1" lang="en-US" altLang="ja-JP" sz="3600" dirty="0"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</p:txBody>
          </p:sp>
          <p:sp>
            <p:nvSpPr>
              <p:cNvPr id="51" name="正方形/長方形 50"/>
              <p:cNvSpPr/>
              <p:nvPr/>
            </p:nvSpPr>
            <p:spPr>
              <a:xfrm>
                <a:off x="6754812" y="3564164"/>
                <a:ext cx="1904753" cy="78105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rIns="0" rtlCol="0" anchor="ctr"/>
              <a:lstStyle/>
              <a:p>
                <a:pPr algn="ctr"/>
                <a:r>
                  <a:rPr kumimoji="1" lang="en-US" altLang="ja-JP" sz="1246" dirty="0">
                    <a:solidFill>
                      <a:srgbClr val="FF0000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2026</a:t>
                </a:r>
                <a:r>
                  <a:rPr kumimoji="1" lang="ja-JP" altLang="en-US" sz="1246" dirty="0">
                    <a:solidFill>
                      <a:srgbClr val="FF0000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年度入試</a:t>
                </a:r>
                <a:endParaRPr kumimoji="1" lang="en-US" altLang="ja-JP" sz="1246" dirty="0">
                  <a:solidFill>
                    <a:srgbClr val="FF0000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endParaRPr>
              </a:p>
              <a:p>
                <a:pPr algn="ctr"/>
                <a:r>
                  <a:rPr kumimoji="1" lang="en-US" altLang="ja-JP" sz="3600" dirty="0">
                    <a:solidFill>
                      <a:srgbClr val="FF0000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79</a:t>
                </a:r>
                <a:r>
                  <a:rPr kumimoji="1" lang="ja-JP" altLang="en-US" sz="3600" dirty="0">
                    <a:solidFill>
                      <a:srgbClr val="FF0000"/>
                    </a:solidFill>
                    <a:latin typeface="UD デジタル 教科書体 NP-B" panose="02020700000000000000" pitchFamily="18" charset="-128"/>
                    <a:ea typeface="UD デジタル 教科書体 NP-B" panose="02020700000000000000" pitchFamily="18" charset="-128"/>
                  </a:rPr>
                  <a:t>％</a:t>
                </a:r>
              </a:p>
            </p:txBody>
          </p:sp>
        </p:grpSp>
        <p:sp>
          <p:nvSpPr>
            <p:cNvPr id="28" name="正方形/長方形 27"/>
            <p:cNvSpPr/>
            <p:nvPr/>
          </p:nvSpPr>
          <p:spPr>
            <a:xfrm>
              <a:off x="2382502" y="3190672"/>
              <a:ext cx="4685806" cy="13865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8800" b="1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年連続！</a:t>
              </a:r>
              <a:endParaRPr kumimoji="1" lang="en-US" altLang="ja-JP" sz="3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-19184" y="-61196"/>
            <a:ext cx="6858000" cy="1172817"/>
            <a:chOff x="0" y="3478696"/>
            <a:chExt cx="6858000" cy="1172817"/>
          </a:xfrm>
        </p:grpSpPr>
        <p:pic>
          <p:nvPicPr>
            <p:cNvPr id="20" name="図 1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502" b="54395"/>
            <a:stretch/>
          </p:blipFill>
          <p:spPr>
            <a:xfrm>
              <a:off x="0" y="3478696"/>
              <a:ext cx="6858000" cy="1172817"/>
            </a:xfrm>
            <a:prstGeom prst="rect">
              <a:avLst/>
            </a:prstGeom>
          </p:spPr>
        </p:pic>
        <p:sp>
          <p:nvSpPr>
            <p:cNvPr id="21" name="正方形/長方形 20"/>
            <p:cNvSpPr/>
            <p:nvPr/>
          </p:nvSpPr>
          <p:spPr>
            <a:xfrm>
              <a:off x="954156" y="3657600"/>
              <a:ext cx="4870173" cy="57647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en-US" altLang="ja-JP" sz="2000" dirty="0">
                  <a:solidFill>
                    <a:sysClr val="windowText" lastClr="000000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2026</a:t>
              </a:r>
              <a:r>
                <a:rPr kumimoji="1" lang="ja-JP" altLang="en-US" sz="2000" dirty="0">
                  <a:solidFill>
                    <a:sysClr val="windowText" lastClr="000000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年度</a:t>
              </a:r>
              <a:r>
                <a:rPr kumimoji="1" lang="ja-JP" altLang="en-US" sz="2400" dirty="0">
                  <a:solidFill>
                    <a:sysClr val="windowText" lastClr="000000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大学入試</a:t>
              </a:r>
              <a:r>
                <a:rPr kumimoji="1" lang="ja-JP" altLang="en-US" sz="2800" dirty="0">
                  <a:solidFill>
                    <a:sysClr val="windowText" lastClr="000000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 </a:t>
              </a:r>
              <a:r>
                <a:rPr kumimoji="1" lang="ja-JP" altLang="en-US" sz="3200" dirty="0">
                  <a:solidFill>
                    <a:sysClr val="windowText" lastClr="000000"/>
                  </a:solidFill>
                  <a:latin typeface="UD デジタル 教科書体 N-B" panose="02020700000000000000" pitchFamily="17" charset="-128"/>
                  <a:ea typeface="UD デジタル 教科書体 N-B" panose="02020700000000000000" pitchFamily="17" charset="-128"/>
                </a:rPr>
                <a:t>合 格 実 績 </a:t>
              </a:r>
              <a:endParaRPr kumimoji="1" lang="ja-JP" altLang="en-US" sz="2800" dirty="0">
                <a:solidFill>
                  <a:sysClr val="windowText" lastClr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endParaRPr>
            </a:p>
          </p:txBody>
        </p:sp>
      </p:grpSp>
      <p:sp>
        <p:nvSpPr>
          <p:cNvPr id="22" name="正方形/長方形 21"/>
          <p:cNvSpPr/>
          <p:nvPr/>
        </p:nvSpPr>
        <p:spPr>
          <a:xfrm>
            <a:off x="66905" y="5916248"/>
            <a:ext cx="6724187" cy="734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マナビス太田校在籍高３生の国公立大学志望者が、実際に国公立大に合格した人数割合です。</a:t>
            </a:r>
            <a:endParaRPr kumimoji="1" lang="en-US" altLang="ja-JP" sz="1246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一般的に全国公立大の倍率は約</a:t>
            </a:r>
            <a:r>
              <a:rPr kumimoji="1" lang="en-US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倍、</a:t>
            </a:r>
            <a:r>
              <a:rPr kumimoji="1" lang="en-US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人に</a:t>
            </a:r>
            <a:r>
              <a:rPr kumimoji="1" lang="en-US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人の合格です。</a:t>
            </a:r>
            <a:endParaRPr kumimoji="1" lang="en-US" altLang="ja-JP" sz="1246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0" y="8133108"/>
            <a:ext cx="6858000" cy="16537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今年度志願者の約</a:t>
            </a:r>
            <a:r>
              <a:rPr kumimoji="1" lang="en-US" altLang="ja-JP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人に</a:t>
            </a:r>
            <a:r>
              <a:rPr kumimoji="1" lang="en-US" altLang="ja-JP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人が合格！！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国公立大志望で成績等にお困りの方、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驚異の合格率を誇るマナビス太田校へ！</a:t>
            </a:r>
            <a:endParaRPr kumimoji="1" lang="en-US" altLang="ja-JP" sz="24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5A896D9-D96B-3CE9-A6D5-6447AB3378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546" y="6834261"/>
            <a:ext cx="1688513" cy="1139744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B40D9BDE-C5FE-BF48-CEE6-755CDED6C4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145" y="6822889"/>
            <a:ext cx="1688513" cy="1139744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6852499-5144-FC30-1AAD-E356A4E01296}"/>
              </a:ext>
            </a:extLst>
          </p:cNvPr>
          <p:cNvSpPr/>
          <p:nvPr/>
        </p:nvSpPr>
        <p:spPr>
          <a:xfrm>
            <a:off x="1685691" y="7086634"/>
            <a:ext cx="1790221" cy="734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2024</a:t>
            </a:r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年度入試</a:t>
            </a:r>
            <a:endParaRPr kumimoji="1" lang="en-US" altLang="ja-JP" sz="1246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78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％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6F722D8-90A8-600F-59DB-5A2D5A55583D}"/>
              </a:ext>
            </a:extLst>
          </p:cNvPr>
          <p:cNvSpPr/>
          <p:nvPr/>
        </p:nvSpPr>
        <p:spPr>
          <a:xfrm>
            <a:off x="3343293" y="7086634"/>
            <a:ext cx="1790221" cy="734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2025</a:t>
            </a:r>
            <a:r>
              <a:rPr kumimoji="1" lang="ja-JP" altLang="en-US" sz="1246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年度入試</a:t>
            </a:r>
            <a:endParaRPr kumimoji="1" lang="en-US" altLang="ja-JP" sz="1246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en-US" altLang="ja-JP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83</a:t>
            </a:r>
            <a:r>
              <a:rPr kumimoji="1" lang="ja-JP" altLang="en-US" sz="36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％</a:t>
            </a:r>
            <a:endParaRPr kumimoji="1" lang="en-US" altLang="ja-JP" sz="36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0622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1782</TotalTime>
  <Words>117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N-B</vt:lpstr>
      <vt:lpstr>UD デジタル 教科書体 NP-B</vt:lpstr>
      <vt:lpstr>メイリオ</vt:lpstr>
      <vt:lpstr>Arial</vt:lpstr>
      <vt:lpstr>Calibri</vt:lpstr>
      <vt:lpstr>Calibri Light</vt:lpstr>
      <vt:lpstr>Sitka Small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前橋校 スタッフ1</dc:creator>
  <cp:lastModifiedBy>太田校 スタッフ1</cp:lastModifiedBy>
  <cp:revision>48</cp:revision>
  <cp:lastPrinted>2025-02-16T06:12:25Z</cp:lastPrinted>
  <dcterms:created xsi:type="dcterms:W3CDTF">2025-02-12T06:14:46Z</dcterms:created>
  <dcterms:modified xsi:type="dcterms:W3CDTF">2026-03-26T03:09:52Z</dcterms:modified>
</cp:coreProperties>
</file>